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320" r:id="rId2"/>
    <p:sldId id="319" r:id="rId3"/>
    <p:sldId id="280" r:id="rId4"/>
    <p:sldId id="338" r:id="rId5"/>
    <p:sldId id="301" r:id="rId6"/>
    <p:sldId id="302" r:id="rId7"/>
    <p:sldId id="317" r:id="rId8"/>
    <p:sldId id="316" r:id="rId9"/>
    <p:sldId id="305" r:id="rId10"/>
    <p:sldId id="306" r:id="rId11"/>
    <p:sldId id="307" r:id="rId12"/>
    <p:sldId id="308" r:id="rId13"/>
    <p:sldId id="310" r:id="rId14"/>
    <p:sldId id="291" r:id="rId15"/>
    <p:sldId id="292" r:id="rId16"/>
    <p:sldId id="285" r:id="rId17"/>
  </p:sldIdLst>
  <p:sldSz cx="9144000" cy="6858000" type="screen4x3"/>
  <p:notesSz cx="6791325" cy="99218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91AB0-A737-4BB2-A1F9-E58F4982FB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5B18604-301B-42A1-96AB-D14253295CF2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PORTAL DA TRANSPARÊNCIA</a:t>
          </a:r>
          <a:endParaRPr lang="pt-BR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4B553DC-75CF-472B-8E7E-C36DDD291DD4}" type="parTrans" cxnId="{064F5BD3-957C-4C35-A7A0-53DFE8CB337D}">
      <dgm:prSet/>
      <dgm:spPr/>
      <dgm:t>
        <a:bodyPr/>
        <a:lstStyle/>
        <a:p>
          <a:endParaRPr lang="pt-BR"/>
        </a:p>
      </dgm:t>
    </dgm:pt>
    <dgm:pt modelId="{264F591F-1692-4F84-9E18-F0507B84F8F5}" type="sibTrans" cxnId="{064F5BD3-957C-4C35-A7A0-53DFE8CB337D}">
      <dgm:prSet/>
      <dgm:spPr/>
      <dgm:t>
        <a:bodyPr/>
        <a:lstStyle/>
        <a:p>
          <a:endParaRPr lang="pt-BR"/>
        </a:p>
      </dgm:t>
    </dgm:pt>
    <dgm:pt modelId="{7989BFDA-66C8-4CCE-A1EA-BB99B3B6C151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LOA</a:t>
          </a:r>
        </a:p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ORÇAMENTO</a:t>
          </a:r>
        </a:p>
        <a:p>
          <a:r>
            <a:rPr lang="pt-BR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PPA</a:t>
          </a:r>
          <a:endParaRPr lang="pt-BR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AA77162-BA10-4655-B800-0262D79712F0}" type="parTrans" cxnId="{23FD5BE4-0D49-4AAF-8BAC-204A9915FD52}">
      <dgm:prSet/>
      <dgm:spPr/>
      <dgm:t>
        <a:bodyPr/>
        <a:lstStyle/>
        <a:p>
          <a:endParaRPr lang="pt-BR"/>
        </a:p>
      </dgm:t>
    </dgm:pt>
    <dgm:pt modelId="{822C1AFE-424F-4359-A11D-184108CE5A8D}" type="sibTrans" cxnId="{23FD5BE4-0D49-4AAF-8BAC-204A9915FD52}">
      <dgm:prSet/>
      <dgm:spPr/>
      <dgm:t>
        <a:bodyPr/>
        <a:lstStyle/>
        <a:p>
          <a:endParaRPr lang="pt-BR"/>
        </a:p>
      </dgm:t>
    </dgm:pt>
    <dgm:pt modelId="{CC978E12-62BC-4554-B12C-59561F98B571}" type="pres">
      <dgm:prSet presAssocID="{0B191AB0-A737-4BB2-A1F9-E58F4982FB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C44E290-4549-4426-B2F5-7C7BFE7A8E5A}" type="pres">
      <dgm:prSet presAssocID="{7989BFDA-66C8-4CCE-A1EA-BB99B3B6C151}" presName="boxAndChildren" presStyleCnt="0"/>
      <dgm:spPr/>
    </dgm:pt>
    <dgm:pt modelId="{4F352F44-885D-48C2-AFB8-A6D855E7B288}" type="pres">
      <dgm:prSet presAssocID="{7989BFDA-66C8-4CCE-A1EA-BB99B3B6C151}" presName="parentTextBox" presStyleLbl="node1" presStyleIdx="0" presStyleCnt="2" custLinFactNeighborX="-348" custLinFactNeighborY="-2544"/>
      <dgm:spPr/>
      <dgm:t>
        <a:bodyPr/>
        <a:lstStyle/>
        <a:p>
          <a:endParaRPr lang="pt-BR"/>
        </a:p>
      </dgm:t>
    </dgm:pt>
    <dgm:pt modelId="{C135A90E-7A98-43CC-9512-4A4D62F89B24}" type="pres">
      <dgm:prSet presAssocID="{264F591F-1692-4F84-9E18-F0507B84F8F5}" presName="sp" presStyleCnt="0"/>
      <dgm:spPr/>
    </dgm:pt>
    <dgm:pt modelId="{1846EF40-3035-4E4F-8459-C9319064C577}" type="pres">
      <dgm:prSet presAssocID="{55B18604-301B-42A1-96AB-D14253295CF2}" presName="arrowAndChildren" presStyleCnt="0"/>
      <dgm:spPr/>
    </dgm:pt>
    <dgm:pt modelId="{DCA1BD6B-02D7-4E41-9920-8F28C2AD697F}" type="pres">
      <dgm:prSet presAssocID="{55B18604-301B-42A1-96AB-D14253295CF2}" presName="parentTextArrow" presStyleLbl="node1" presStyleIdx="1" presStyleCnt="2"/>
      <dgm:spPr/>
      <dgm:t>
        <a:bodyPr/>
        <a:lstStyle/>
        <a:p>
          <a:endParaRPr lang="pt-BR"/>
        </a:p>
      </dgm:t>
    </dgm:pt>
  </dgm:ptLst>
  <dgm:cxnLst>
    <dgm:cxn modelId="{064F5BD3-957C-4C35-A7A0-53DFE8CB337D}" srcId="{0B191AB0-A737-4BB2-A1F9-E58F4982FB0D}" destId="{55B18604-301B-42A1-96AB-D14253295CF2}" srcOrd="0" destOrd="0" parTransId="{64B553DC-75CF-472B-8E7E-C36DDD291DD4}" sibTransId="{264F591F-1692-4F84-9E18-F0507B84F8F5}"/>
    <dgm:cxn modelId="{016796B9-3331-443E-8976-650A440C3068}" type="presOf" srcId="{7989BFDA-66C8-4CCE-A1EA-BB99B3B6C151}" destId="{4F352F44-885D-48C2-AFB8-A6D855E7B288}" srcOrd="0" destOrd="0" presId="urn:microsoft.com/office/officeart/2005/8/layout/process4"/>
    <dgm:cxn modelId="{B54A10DF-604B-426A-91C9-AB4160DCAE23}" type="presOf" srcId="{0B191AB0-A737-4BB2-A1F9-E58F4982FB0D}" destId="{CC978E12-62BC-4554-B12C-59561F98B571}" srcOrd="0" destOrd="0" presId="urn:microsoft.com/office/officeart/2005/8/layout/process4"/>
    <dgm:cxn modelId="{93B1CDEB-EFB9-453E-9E12-2006219DA0C3}" type="presOf" srcId="{55B18604-301B-42A1-96AB-D14253295CF2}" destId="{DCA1BD6B-02D7-4E41-9920-8F28C2AD697F}" srcOrd="0" destOrd="0" presId="urn:microsoft.com/office/officeart/2005/8/layout/process4"/>
    <dgm:cxn modelId="{23FD5BE4-0D49-4AAF-8BAC-204A9915FD52}" srcId="{0B191AB0-A737-4BB2-A1F9-E58F4982FB0D}" destId="{7989BFDA-66C8-4CCE-A1EA-BB99B3B6C151}" srcOrd="1" destOrd="0" parTransId="{CAA77162-BA10-4655-B800-0262D79712F0}" sibTransId="{822C1AFE-424F-4359-A11D-184108CE5A8D}"/>
    <dgm:cxn modelId="{B7092F1D-FB10-417D-B976-AC3C8E3BF42C}" type="presParOf" srcId="{CC978E12-62BC-4554-B12C-59561F98B571}" destId="{AC44E290-4549-4426-B2F5-7C7BFE7A8E5A}" srcOrd="0" destOrd="0" presId="urn:microsoft.com/office/officeart/2005/8/layout/process4"/>
    <dgm:cxn modelId="{0C3B1225-39C3-43B4-838D-F4BEDAC6165D}" type="presParOf" srcId="{AC44E290-4549-4426-B2F5-7C7BFE7A8E5A}" destId="{4F352F44-885D-48C2-AFB8-A6D855E7B288}" srcOrd="0" destOrd="0" presId="urn:microsoft.com/office/officeart/2005/8/layout/process4"/>
    <dgm:cxn modelId="{8241037A-B912-4430-BDE1-ADBE378702B8}" type="presParOf" srcId="{CC978E12-62BC-4554-B12C-59561F98B571}" destId="{C135A90E-7A98-43CC-9512-4A4D62F89B24}" srcOrd="1" destOrd="0" presId="urn:microsoft.com/office/officeart/2005/8/layout/process4"/>
    <dgm:cxn modelId="{6E2D5825-8658-40AC-BC8E-2C078BC07561}" type="presParOf" srcId="{CC978E12-62BC-4554-B12C-59561F98B571}" destId="{1846EF40-3035-4E4F-8459-C9319064C577}" srcOrd="2" destOrd="0" presId="urn:microsoft.com/office/officeart/2005/8/layout/process4"/>
    <dgm:cxn modelId="{6C81863E-E1EE-4BEA-8D8C-6A1CF47A29D7}" type="presParOf" srcId="{1846EF40-3035-4E4F-8459-C9319064C577}" destId="{DCA1BD6B-02D7-4E41-9920-8F28C2AD697F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191AB0-A737-4BB2-A1F9-E58F4982FB0D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989BFDA-66C8-4CCE-A1EA-BB99B3B6C151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Agradecemos </a:t>
          </a:r>
        </a:p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a todos </a:t>
          </a:r>
        </a:p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pela</a:t>
          </a:r>
        </a:p>
        <a:p>
          <a:r>
            <a:rPr lang="pt-BR" sz="54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presença</a:t>
          </a:r>
          <a:endParaRPr lang="pt-BR" sz="54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CAA77162-BA10-4655-B800-0262D79712F0}" type="parTrans" cxnId="{23FD5BE4-0D49-4AAF-8BAC-204A9915FD52}">
      <dgm:prSet/>
      <dgm:spPr/>
      <dgm:t>
        <a:bodyPr/>
        <a:lstStyle/>
        <a:p>
          <a:endParaRPr lang="pt-BR"/>
        </a:p>
      </dgm:t>
    </dgm:pt>
    <dgm:pt modelId="{822C1AFE-424F-4359-A11D-184108CE5A8D}" type="sibTrans" cxnId="{23FD5BE4-0D49-4AAF-8BAC-204A9915FD52}">
      <dgm:prSet/>
      <dgm:spPr/>
      <dgm:t>
        <a:bodyPr/>
        <a:lstStyle/>
        <a:p>
          <a:endParaRPr lang="pt-BR"/>
        </a:p>
      </dgm:t>
    </dgm:pt>
    <dgm:pt modelId="{CC978E12-62BC-4554-B12C-59561F98B571}" type="pres">
      <dgm:prSet presAssocID="{0B191AB0-A737-4BB2-A1F9-E58F4982FB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C44E290-4549-4426-B2F5-7C7BFE7A8E5A}" type="pres">
      <dgm:prSet presAssocID="{7989BFDA-66C8-4CCE-A1EA-BB99B3B6C151}" presName="boxAndChildren" presStyleCnt="0"/>
      <dgm:spPr/>
    </dgm:pt>
    <dgm:pt modelId="{4F352F44-885D-48C2-AFB8-A6D855E7B288}" type="pres">
      <dgm:prSet presAssocID="{7989BFDA-66C8-4CCE-A1EA-BB99B3B6C151}" presName="parentTextBox" presStyleLbl="node1" presStyleIdx="0" presStyleCnt="1"/>
      <dgm:spPr/>
      <dgm:t>
        <a:bodyPr/>
        <a:lstStyle/>
        <a:p>
          <a:endParaRPr lang="pt-BR"/>
        </a:p>
      </dgm:t>
    </dgm:pt>
  </dgm:ptLst>
  <dgm:cxnLst>
    <dgm:cxn modelId="{83388939-325D-4055-9DD2-F8B5BC82FED7}" type="presOf" srcId="{7989BFDA-66C8-4CCE-A1EA-BB99B3B6C151}" destId="{4F352F44-885D-48C2-AFB8-A6D855E7B288}" srcOrd="0" destOrd="0" presId="urn:microsoft.com/office/officeart/2005/8/layout/process4"/>
    <dgm:cxn modelId="{A5AD31B4-0238-43EC-B42E-47C5C9D38F55}" type="presOf" srcId="{0B191AB0-A737-4BB2-A1F9-E58F4982FB0D}" destId="{CC978E12-62BC-4554-B12C-59561F98B571}" srcOrd="0" destOrd="0" presId="urn:microsoft.com/office/officeart/2005/8/layout/process4"/>
    <dgm:cxn modelId="{23FD5BE4-0D49-4AAF-8BAC-204A9915FD52}" srcId="{0B191AB0-A737-4BB2-A1F9-E58F4982FB0D}" destId="{7989BFDA-66C8-4CCE-A1EA-BB99B3B6C151}" srcOrd="0" destOrd="0" parTransId="{CAA77162-BA10-4655-B800-0262D79712F0}" sibTransId="{822C1AFE-424F-4359-A11D-184108CE5A8D}"/>
    <dgm:cxn modelId="{9236C12B-FE12-4B9C-B6AF-C22956B12C17}" type="presParOf" srcId="{CC978E12-62BC-4554-B12C-59561F98B571}" destId="{AC44E290-4549-4426-B2F5-7C7BFE7A8E5A}" srcOrd="0" destOrd="0" presId="urn:microsoft.com/office/officeart/2005/8/layout/process4"/>
    <dgm:cxn modelId="{B39620BE-0F1C-4114-9FEC-6D10171D3436}" type="presParOf" srcId="{AC44E290-4549-4426-B2F5-7C7BFE7A8E5A}" destId="{4F352F44-885D-48C2-AFB8-A6D855E7B288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6094"/>
          </a:xfrm>
          <a:prstGeom prst="rect">
            <a:avLst/>
          </a:prstGeom>
        </p:spPr>
        <p:txBody>
          <a:bodyPr vert="horz" lIns="90925" tIns="45463" rIns="90925" bIns="4546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0925" tIns="45463" rIns="90925" bIns="45463" rtlCol="0"/>
          <a:lstStyle>
            <a:lvl1pPr algn="r">
              <a:defRPr sz="1200"/>
            </a:lvl1pPr>
          </a:lstStyle>
          <a:p>
            <a:fld id="{234D8897-152F-49B8-A640-A5136E9F5918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4059"/>
            <a:ext cx="2942908" cy="496094"/>
          </a:xfrm>
          <a:prstGeom prst="rect">
            <a:avLst/>
          </a:prstGeom>
        </p:spPr>
        <p:txBody>
          <a:bodyPr vert="horz" lIns="90925" tIns="45463" rIns="90925" bIns="4546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0925" tIns="45463" rIns="90925" bIns="45463" rtlCol="0" anchor="b"/>
          <a:lstStyle>
            <a:lvl1pPr algn="r">
              <a:defRPr sz="1200"/>
            </a:lvl1pPr>
          </a:lstStyle>
          <a:p>
            <a:fld id="{F2E43C51-EEFA-48BB-9CF8-A3D9192AAB5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954373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0636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2397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87406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110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87531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257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71820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98835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7615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8811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40149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625E-D415-4313-BB06-7EA7569FEC86}" type="datetimeFigureOut">
              <a:rPr lang="pt-BR" smtClean="0"/>
              <a:pPr/>
              <a:t>10/12/2018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6BFAD-FD7F-4495-87C7-4AE2FF1153F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32924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Imagem 6" descr="rodap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183313"/>
            <a:ext cx="842962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57224" y="1782906"/>
            <a:ext cx="7858180" cy="440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48431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158968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01.Continuação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7629956"/>
              </p:ext>
            </p:extLst>
          </p:nvPr>
        </p:nvGraphicFramePr>
        <p:xfrm>
          <a:off x="285720" y="2428868"/>
          <a:ext cx="8595641" cy="3880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4473"/>
                <a:gridCol w="1453768"/>
                <a:gridCol w="1453768"/>
                <a:gridCol w="1642427"/>
                <a:gridCol w="887798"/>
                <a:gridCol w="1533407"/>
              </a:tblGrid>
              <a:tr h="110138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30195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3.3.90.14.00.00.00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DIÁRIAS              </a:t>
                      </a:r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PESSOAL CIVIL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   130.000,00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</a:tr>
              <a:tr h="147712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3.3.90.30.00.00.00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MATERIAL</a:t>
                      </a: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DE </a:t>
                      </a: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CONSUMO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 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 R$     </a:t>
                      </a:r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570.150,88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75546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440160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02.Continuação</a:t>
            </a:r>
            <a:r>
              <a:rPr lang="pt-BR" sz="24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+mn-lt"/>
                <a:cs typeface="Times New Roman" panose="02020603050405020304" pitchFamily="18" charset="0"/>
              </a:rPr>
            </a:br>
            <a:endParaRPr lang="pt-BR" sz="2400" b="1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03123570"/>
              </p:ext>
            </p:extLst>
          </p:nvPr>
        </p:nvGraphicFramePr>
        <p:xfrm>
          <a:off x="357158" y="2500306"/>
          <a:ext cx="8524203" cy="3586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035"/>
                <a:gridCol w="1453768"/>
                <a:gridCol w="1453768"/>
                <a:gridCol w="1642427"/>
                <a:gridCol w="887798"/>
                <a:gridCol w="1533407"/>
              </a:tblGrid>
              <a:tr h="12144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11135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3.3.90.33.00.00.00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PASSAGENS E DESPESAS COM LOCOMOÇÃO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50.000,00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26087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3.3.90.36.00.00.00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OUTROS SERVIÇOS DE TERCEIROS      PESSOA  FÍSICA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30.000,00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2327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71612"/>
            <a:ext cx="8034116" cy="857256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03.Continuação</a:t>
            </a:r>
            <a:r>
              <a:rPr lang="pt-BR" sz="24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pt-BR" sz="2400" b="1" dirty="0">
                <a:latin typeface="+mn-lt"/>
                <a:cs typeface="Times New Roman" panose="02020603050405020304" pitchFamily="18" charset="0"/>
              </a:rPr>
            </a:br>
            <a:endParaRPr lang="pt-BR" sz="2400" b="1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63746927"/>
              </p:ext>
            </p:extLst>
          </p:nvPr>
        </p:nvGraphicFramePr>
        <p:xfrm>
          <a:off x="428596" y="2285992"/>
          <a:ext cx="8424936" cy="4023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1636"/>
                <a:gridCol w="1335900"/>
                <a:gridCol w="1453768"/>
                <a:gridCol w="1642427"/>
                <a:gridCol w="887798"/>
                <a:gridCol w="1533407"/>
              </a:tblGrid>
              <a:tr h="11419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34988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3.3.90.39.00.00.00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OUTROS SERVIÇOS DE TERCEIROS PESSOA JURÍDICA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1.776.353,73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53150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3.3.90.40.00.00.00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SERVIÇOS TECNOLOGIA DA INFORMAÇÃO E COMUNICAÇÃO    PESSOA JURÍDICA            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   120.000,00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02069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71612"/>
            <a:ext cx="8034116" cy="928694"/>
          </a:xfrm>
        </p:spPr>
        <p:txBody>
          <a:bodyPr>
            <a:normAutofit fontScale="90000"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04.Continuação</a:t>
            </a:r>
            <a:r>
              <a:rPr lang="pt-BR" sz="2700" b="1" dirty="0" smtClean="0">
                <a:cs typeface="Times New Roman" panose="02020603050405020304" pitchFamily="18" charset="0"/>
              </a:rPr>
              <a:t/>
            </a:r>
            <a:br>
              <a:rPr lang="pt-BR" sz="2700" b="1" dirty="0" smtClean="0">
                <a:cs typeface="Times New Roman" panose="02020603050405020304" pitchFamily="18" charset="0"/>
              </a:rPr>
            </a:br>
            <a:r>
              <a:rPr lang="pt-BR" sz="2700" b="1" dirty="0">
                <a:latin typeface="+mn-lt"/>
                <a:cs typeface="Times New Roman" panose="02020603050405020304" pitchFamily="18" charset="0"/>
              </a:rPr>
              <a:t/>
            </a:r>
            <a:br>
              <a:rPr lang="pt-BR" sz="2700" b="1" dirty="0">
                <a:latin typeface="+mn-lt"/>
                <a:cs typeface="Times New Roman" panose="02020603050405020304" pitchFamily="18" charset="0"/>
              </a:rPr>
            </a:br>
            <a:endParaRPr lang="pt-BR" sz="2700" b="1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5374427"/>
              </p:ext>
            </p:extLst>
          </p:nvPr>
        </p:nvGraphicFramePr>
        <p:xfrm>
          <a:off x="456425" y="2357430"/>
          <a:ext cx="8424936" cy="3857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3807"/>
                <a:gridCol w="1363729"/>
                <a:gridCol w="1453768"/>
                <a:gridCol w="1642427"/>
                <a:gridCol w="887798"/>
                <a:gridCol w="1533407"/>
              </a:tblGrid>
              <a:tr h="109490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29430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4.4.90.51.00.00.00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OBRAS                            E                        INSTALAÇÕES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 350.000,00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46844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4.4.90.52.00.00.00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n-lt"/>
                        </a:rPr>
                        <a:t>EQUIPAMENTOS                E                         MATERIAL PERMAMENTE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155.000,00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59483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000" b="1" dirty="0" smtClean="0">
                <a:latin typeface="Arial Black" pitchFamily="34" charset="0"/>
                <a:cs typeface="Times New Roman" panose="02020603050405020304" pitchFamily="18" charset="0"/>
              </a:rPr>
              <a:t>INFORMAÇÕES</a:t>
            </a:r>
          </a:p>
          <a:p>
            <a:pPr marL="0" indent="0" algn="ctr">
              <a:buNone/>
            </a:pPr>
            <a:endParaRPr lang="pt-BR" sz="4000" b="1" dirty="0">
              <a:latin typeface="Arial Black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4000" b="1" dirty="0" smtClean="0">
                <a:latin typeface="Arial Black" pitchFamily="34" charset="0"/>
                <a:cs typeface="Times New Roman" panose="02020603050405020304" pitchFamily="18" charset="0"/>
              </a:rPr>
              <a:t>ACESSE</a:t>
            </a:r>
          </a:p>
          <a:p>
            <a:pPr marL="0" indent="0">
              <a:buNone/>
            </a:pPr>
            <a:endParaRPr lang="pt-BR" b="1" dirty="0"/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49880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www.apucarana.pr.leg.br</a:t>
            </a:r>
            <a:endParaRPr lang="pt-BR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427064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706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63154091"/>
              </p:ext>
            </p:extLst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2697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642910" y="2130425"/>
            <a:ext cx="7815290" cy="2584459"/>
          </a:xfrm>
        </p:spPr>
        <p:txBody>
          <a:bodyPr>
            <a:normAutofit fontScale="90000"/>
          </a:bodyPr>
          <a:lstStyle/>
          <a:p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 </a:t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Orçamentária Anual</a:t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efetuada no dia 17/09/2018</a:t>
            </a: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204992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785786" y="2000240"/>
            <a:ext cx="7429552" cy="3857652"/>
          </a:xfrm>
        </p:spPr>
        <p:txBody>
          <a:bodyPr>
            <a:noAutofit/>
          </a:bodyPr>
          <a:lstStyle/>
          <a:p>
            <a:pPr algn="just"/>
            <a:r>
              <a:rPr lang="pt-BR" sz="2400" b="1" dirty="0" smtClean="0">
                <a:solidFill>
                  <a:schemeClr val="tx1"/>
                </a:solidFill>
              </a:rPr>
              <a:t>     		</a:t>
            </a:r>
            <a:r>
              <a:rPr lang="pt-BR" sz="2400" dirty="0" smtClean="0">
                <a:solidFill>
                  <a:schemeClr val="tx1"/>
                </a:solidFill>
              </a:rPr>
              <a:t>Em cumprimento ao disposto no § 2º, inciso II, ao art. 165, da Constituição Federal, no art. 4º, da Lei Complementar nº 101/2000 – LRF e no art. 111 da Lei Orgânica do Município de Apucarana, o servidor </a:t>
            </a:r>
            <a:r>
              <a:rPr lang="pt-BR" sz="2400" dirty="0" smtClean="0">
                <a:solidFill>
                  <a:schemeClr val="tx1"/>
                </a:solidFill>
              </a:rPr>
              <a:t>efetivo da Câmara Municipal de </a:t>
            </a:r>
            <a:r>
              <a:rPr lang="pt-BR" sz="2400" dirty="0">
                <a:solidFill>
                  <a:schemeClr val="tx1"/>
                </a:solidFill>
              </a:rPr>
              <a:t>Apucarana, </a:t>
            </a:r>
            <a:r>
              <a:rPr lang="pt-BR" sz="2400" dirty="0" smtClean="0">
                <a:solidFill>
                  <a:schemeClr val="tx1"/>
                </a:solidFill>
              </a:rPr>
              <a:t>senhor </a:t>
            </a:r>
            <a:r>
              <a:rPr lang="pt-BR" sz="2400" dirty="0" smtClean="0">
                <a:solidFill>
                  <a:schemeClr val="tx1"/>
                </a:solidFill>
              </a:rPr>
              <a:t>Júlio César </a:t>
            </a:r>
            <a:r>
              <a:rPr lang="pt-BR" sz="2400" dirty="0" err="1" smtClean="0">
                <a:solidFill>
                  <a:schemeClr val="tx1"/>
                </a:solidFill>
              </a:rPr>
              <a:t>Ravazzi</a:t>
            </a:r>
            <a:r>
              <a:rPr lang="pt-BR" sz="2400" dirty="0" smtClean="0">
                <a:solidFill>
                  <a:schemeClr val="tx1"/>
                </a:solidFill>
              </a:rPr>
              <a:t> Santos, </a:t>
            </a:r>
            <a:r>
              <a:rPr lang="pt-BR" sz="2400" b="1" i="1" dirty="0" smtClean="0">
                <a:solidFill>
                  <a:schemeClr val="tx1"/>
                </a:solidFill>
              </a:rPr>
              <a:t>APRESENTA</a:t>
            </a:r>
            <a:r>
              <a:rPr lang="pt-BR" sz="2400" dirty="0" smtClean="0">
                <a:solidFill>
                  <a:schemeClr val="tx1"/>
                </a:solidFill>
              </a:rPr>
              <a:t> no </a:t>
            </a:r>
            <a:r>
              <a:rPr lang="pt-BR" sz="2400" dirty="0">
                <a:solidFill>
                  <a:schemeClr val="tx1"/>
                </a:solidFill>
              </a:rPr>
              <a:t>plenário </a:t>
            </a:r>
            <a:r>
              <a:rPr lang="pt-BR" sz="2400" dirty="0" smtClean="0">
                <a:solidFill>
                  <a:schemeClr val="tx1"/>
                </a:solidFill>
              </a:rPr>
              <a:t>deste Legislativo, em Audiência Pública, </a:t>
            </a:r>
            <a:r>
              <a:rPr lang="pt-BR" sz="2400" dirty="0" smtClean="0">
                <a:solidFill>
                  <a:schemeClr val="tx1"/>
                </a:solidFill>
              </a:rPr>
              <a:t>às 15hs, o  </a:t>
            </a:r>
            <a:r>
              <a:rPr lang="pt-BR" sz="2400" dirty="0" smtClean="0">
                <a:solidFill>
                  <a:schemeClr val="tx1"/>
                </a:solidFill>
              </a:rPr>
              <a:t>Orçamento </a:t>
            </a:r>
            <a:r>
              <a:rPr lang="pt-BR" sz="2400" dirty="0" smtClean="0">
                <a:solidFill>
                  <a:schemeClr val="tx1"/>
                </a:solidFill>
              </a:rPr>
              <a:t>da Câmara Municipal de Apucarana para </a:t>
            </a:r>
            <a:r>
              <a:rPr lang="pt-BR" sz="2400" dirty="0" smtClean="0">
                <a:solidFill>
                  <a:schemeClr val="tx1"/>
                </a:solidFill>
              </a:rPr>
              <a:t>Exercício Financeiro de </a:t>
            </a:r>
            <a:r>
              <a:rPr lang="pt-BR" sz="2400" dirty="0" smtClean="0">
                <a:solidFill>
                  <a:schemeClr val="tx1"/>
                </a:solidFill>
              </a:rPr>
              <a:t>2019</a:t>
            </a:r>
            <a:endParaRPr lang="pt-B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409163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429684" cy="4500594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ORÇAMENTO  </a:t>
            </a:r>
            <a:endParaRPr lang="pt-BR" sz="40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pt-BR" sz="40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PARA</a:t>
            </a:r>
          </a:p>
          <a:p>
            <a:endParaRPr lang="pt-BR" sz="40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EXERCÍCIO FINANCEIRO</a:t>
            </a:r>
          </a:p>
          <a:p>
            <a:r>
              <a:rPr lang="pt-BR" sz="4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2019</a:t>
            </a:r>
            <a:endParaRPr lang="pt-BR" sz="4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910064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56048"/>
            <a:ext cx="8229600" cy="720824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 smtClean="0">
                <a:latin typeface="+mn-lt"/>
                <a:cs typeface="Times New Roman" panose="02020603050405020304" pitchFamily="18" charset="0"/>
              </a:rPr>
              <a:t>PREVISÃO DO ORÇAMENTO</a:t>
            </a: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00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ea typeface="Verdana" panose="020B0604030504040204" pitchFamily="34" charset="0"/>
                <a:cs typeface="Verdana" panose="020B0604030504040204" pitchFamily="34" charset="0"/>
              </a:rPr>
              <a:t>Valor para Exercício Financeiro de 2019</a:t>
            </a:r>
          </a:p>
          <a:p>
            <a:pPr marL="0" indent="0" algn="ctr">
              <a:buNone/>
            </a:pPr>
            <a:r>
              <a:rPr lang="pt-BR" b="1" dirty="0" smtClean="0">
                <a:ea typeface="Verdana" panose="020B0604030504040204" pitchFamily="34" charset="0"/>
                <a:cs typeface="Verdana" panose="020B0604030504040204" pitchFamily="34" charset="0"/>
              </a:rPr>
              <a:t>R$ 12.005.015,40</a:t>
            </a:r>
          </a:p>
          <a:p>
            <a:pPr marL="0" indent="0" algn="ctr">
              <a:buNone/>
            </a:pPr>
            <a:endParaRPr lang="pt-BR" b="1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t-BR" dirty="0" smtClean="0">
                <a:ea typeface="Verdana" panose="020B0604030504040204" pitchFamily="34" charset="0"/>
                <a:cs typeface="Verdana" panose="020B0604030504040204" pitchFamily="34" charset="0"/>
              </a:rPr>
              <a:t>Sendo distribuídas em Dotações Orçamentárias como segue:</a:t>
            </a:r>
            <a:endParaRPr lang="pt-BR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4503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56048"/>
            <a:ext cx="8229600" cy="720824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pt-BR" sz="2800" b="1" dirty="0" smtClean="0"/>
              <a:t>70% - Despesas com  Pessoal Civil</a:t>
            </a:r>
          </a:p>
          <a:p>
            <a:pPr lvl="0" algn="just"/>
            <a:r>
              <a:rPr lang="pt-BR" sz="2800" b="1" dirty="0" smtClean="0"/>
              <a:t>R</a:t>
            </a:r>
            <a:r>
              <a:rPr lang="pt-BR" sz="2800" b="1" dirty="0"/>
              <a:t>$ </a:t>
            </a:r>
            <a:r>
              <a:rPr lang="pt-BR" sz="2800" b="1" dirty="0" smtClean="0"/>
              <a:t>8.403.510,78</a:t>
            </a:r>
            <a:r>
              <a:rPr lang="pt-BR" sz="2800" dirty="0" smtClean="0"/>
              <a:t>, valor previsto no Orçamento Anual para </a:t>
            </a:r>
            <a:r>
              <a:rPr lang="pt-BR" sz="2800" dirty="0"/>
              <a:t>gastos com Folha de Pagamento </a:t>
            </a:r>
            <a:r>
              <a:rPr lang="pt-BR" sz="2800" dirty="0" smtClean="0"/>
              <a:t>e Obrigações Patronais;</a:t>
            </a:r>
          </a:p>
          <a:p>
            <a:pPr lvl="0" algn="just">
              <a:buNone/>
            </a:pPr>
            <a:endParaRPr lang="pt-BR" sz="2800" dirty="0" smtClean="0"/>
          </a:p>
          <a:p>
            <a:pPr lvl="0" algn="ctr">
              <a:buNone/>
            </a:pPr>
            <a:r>
              <a:rPr lang="pt-BR" sz="2800" b="1" dirty="0" smtClean="0"/>
              <a:t>30% - Despesas com  Manutenção Legislativa</a:t>
            </a:r>
          </a:p>
          <a:p>
            <a:pPr lvl="0" algn="just"/>
            <a:r>
              <a:rPr lang="pt-BR" sz="2800" b="1" dirty="0" smtClean="0"/>
              <a:t>R$ 3.601.504,62</a:t>
            </a:r>
            <a:r>
              <a:rPr lang="pt-BR" sz="2800" dirty="0" smtClean="0"/>
              <a:t>, valor previsto no Orçamento Anual para gastos com manutenção das atividades do Executivo Municipal.</a:t>
            </a:r>
          </a:p>
          <a:p>
            <a:pPr lvl="0" algn="just"/>
            <a:endParaRPr lang="pt-BR" sz="2800" dirty="0" smtClean="0"/>
          </a:p>
          <a:p>
            <a:pPr lvl="0" algn="ctr">
              <a:buNone/>
            </a:pPr>
            <a:r>
              <a:rPr lang="pt-BR" sz="2800" dirty="0" smtClean="0"/>
              <a:t>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28970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556048"/>
            <a:ext cx="8229600" cy="720824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>
            <a:noAutofit/>
          </a:bodyPr>
          <a:lstStyle/>
          <a:p>
            <a:pPr lvl="0"/>
            <a:endParaRPr lang="pt-BR" dirty="0" smtClean="0"/>
          </a:p>
          <a:p>
            <a:pPr marL="0" lvl="0" indent="0" algn="ctr">
              <a:buNone/>
            </a:pPr>
            <a:r>
              <a:rPr lang="pt-BR" sz="4400" b="1" dirty="0" smtClean="0">
                <a:cs typeface="Times New Roman" panose="02020603050405020304" pitchFamily="18" charset="0"/>
              </a:rPr>
              <a:t>DETALHAMENTO</a:t>
            </a:r>
          </a:p>
          <a:p>
            <a:pPr marL="0" lvl="0" indent="0" algn="ctr">
              <a:buNone/>
            </a:pPr>
            <a:r>
              <a:rPr lang="pt-BR" sz="4400" b="1" dirty="0" smtClean="0">
                <a:cs typeface="Times New Roman" panose="02020603050405020304" pitchFamily="18" charset="0"/>
              </a:rPr>
              <a:t> DE</a:t>
            </a:r>
          </a:p>
          <a:p>
            <a:pPr marL="0" lvl="0" indent="0" algn="ctr">
              <a:buNone/>
            </a:pPr>
            <a:r>
              <a:rPr lang="pt-BR" sz="4400" b="1" dirty="0" smtClean="0">
                <a:cs typeface="Times New Roman" panose="02020603050405020304" pitchFamily="18" charset="0"/>
              </a:rPr>
              <a:t>DOTAÇÕES</a:t>
            </a:r>
          </a:p>
        </p:txBody>
      </p:sp>
      <p:pic>
        <p:nvPicPr>
          <p:cNvPr id="4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0822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440160"/>
          </a:xfrm>
        </p:spPr>
        <p:txBody>
          <a:bodyPr>
            <a:normAutofit/>
          </a:bodyPr>
          <a:lstStyle/>
          <a:p>
            <a:pPr lvl="0"/>
            <a:r>
              <a:rPr lang="pt-BR" sz="2800" b="1" dirty="0" smtClean="0"/>
              <a:t>70% - Despesas com  Pessoal Civil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R$ 8.403.510,78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93177840"/>
              </p:ext>
            </p:extLst>
          </p:nvPr>
        </p:nvGraphicFramePr>
        <p:xfrm>
          <a:off x="214282" y="2714619"/>
          <a:ext cx="8667079" cy="3594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6525"/>
                <a:gridCol w="1391361"/>
                <a:gridCol w="1483224"/>
                <a:gridCol w="1675706"/>
                <a:gridCol w="905786"/>
                <a:gridCol w="1564477"/>
              </a:tblGrid>
              <a:tr h="10202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2060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3.1.90.11.00.00.00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VCTº VANTAGENS FIXAS  PESSOAL CIVIL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</a:t>
                      </a:r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Legislativa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6.900.000,00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3683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3.1.90.13.00.00.00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OBRIGAÇÕES PATRONAIS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1.503.510,78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88377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440160"/>
          </a:xfrm>
        </p:spPr>
        <p:txBody>
          <a:bodyPr>
            <a:normAutofit fontScale="90000"/>
          </a:bodyPr>
          <a:lstStyle/>
          <a:p>
            <a:pPr lvl="0"/>
            <a:r>
              <a:rPr lang="pt-BR" sz="3100" b="1" dirty="0" smtClean="0"/>
              <a:t>30% - Despesas com  Manutenção Legislativa</a:t>
            </a: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100" b="1" dirty="0" smtClean="0"/>
              <a:t>R$ 3.601.504,62</a:t>
            </a:r>
            <a:endParaRPr lang="pt-BR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29817424"/>
              </p:ext>
            </p:extLst>
          </p:nvPr>
        </p:nvGraphicFramePr>
        <p:xfrm>
          <a:off x="357158" y="2786058"/>
          <a:ext cx="8524203" cy="3500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3074"/>
                <a:gridCol w="1363729"/>
                <a:gridCol w="1453768"/>
                <a:gridCol w="1642427"/>
                <a:gridCol w="887798"/>
                <a:gridCol w="1533407"/>
              </a:tblGrid>
              <a:tr h="10004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FUNÇÃO PROGRAMÁTICA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DOTAÇÃO              FONTE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DESCRIÇÃO </a:t>
                      </a:r>
                      <a:endParaRPr lang="pt-BR" sz="1200" b="1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DA </a:t>
                      </a:r>
                    </a:p>
                    <a:p>
                      <a:pPr algn="ctr" fontAlgn="ctr"/>
                      <a:r>
                        <a:rPr lang="pt-BR" sz="1200" b="1" u="none" strike="noStrike" dirty="0" smtClean="0">
                          <a:effectLst/>
                          <a:latin typeface="+mn-lt"/>
                        </a:rPr>
                        <a:t>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DESDOBRAMENTO AÇÃO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FONTE PADRÃO TCE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VALOR PROJETADO 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  <a:tr h="118259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3.1.90.05.00.00.00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 smtClean="0">
                          <a:effectLst/>
                          <a:latin typeface="+mj-lt"/>
                        </a:rPr>
                        <a:t>OUTROS BENEFÍCIOS ASSISTENCIAIS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 R$ </a:t>
                      </a:r>
                      <a:r>
                        <a:rPr lang="pt-BR" sz="1200" u="none" strike="noStrike" dirty="0" smtClean="0">
                          <a:effectLst/>
                          <a:latin typeface="+mj-lt"/>
                        </a:rPr>
                        <a:t>      70.000,00 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6115" marR="6115" marT="6115" marB="0" anchor="ctr"/>
                </a:tc>
              </a:tr>
              <a:tr h="131744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u="none" strike="noStrike" smtClean="0">
                        <a:effectLst/>
                        <a:latin typeface="+mn-lt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smtClean="0">
                          <a:effectLst/>
                          <a:latin typeface="+mn-lt"/>
                        </a:rPr>
                        <a:t>01.031.0001.2.107000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3.1.90.94.00.00.00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INDENIZAÇÕES E RESTITUIÇÕES TRABALHISTAS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Manutenção das Atividades Legislativa</a:t>
                      </a:r>
                      <a:endParaRPr lang="pt-BR" sz="1200" b="0" i="0" u="none" strike="noStrike" dirty="0" smtClean="0"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 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001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+mn-lt"/>
                        </a:rPr>
                        <a:t> R$     </a:t>
                      </a:r>
                      <a:r>
                        <a:rPr lang="pt-BR" sz="1200" u="none" strike="noStrike" dirty="0" smtClean="0">
                          <a:effectLst/>
                          <a:latin typeface="+mn-lt"/>
                        </a:rPr>
                        <a:t>350.000,00 </a:t>
                      </a:r>
                      <a:endParaRPr lang="pt-BR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6115" marR="6115" marT="6115" marB="0" anchor="ctr"/>
                </a:tc>
              </a:tr>
            </a:tbl>
          </a:graphicData>
        </a:graphic>
      </p:graphicFrame>
      <p:pic>
        <p:nvPicPr>
          <p:cNvPr id="5" name="Imagem 4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2862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40879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386</Words>
  <Application>Microsoft Office PowerPoint</Application>
  <PresentationFormat>Apresentação na tela (4:3)</PresentationFormat>
  <Paragraphs>183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Slide 1</vt:lpstr>
      <vt:lpstr>  LOA   Lei Orçamentária Anual   Apresentação efetuada no dia 17/09/2018</vt:lpstr>
      <vt:lpstr>Slide 3</vt:lpstr>
      <vt:lpstr>Slide 4</vt:lpstr>
      <vt:lpstr>  PREVISÃO DO ORÇAMENTO </vt:lpstr>
      <vt:lpstr>  </vt:lpstr>
      <vt:lpstr>  </vt:lpstr>
      <vt:lpstr>70% - Despesas com  Pessoal Civil R$ 8.403.510,78</vt:lpstr>
      <vt:lpstr>30% - Despesas com  Manutenção Legislativa R$ 3.601.504,62</vt:lpstr>
      <vt:lpstr>01.Continuação </vt:lpstr>
      <vt:lpstr>02.Continuação </vt:lpstr>
      <vt:lpstr>03.Continuação </vt:lpstr>
      <vt:lpstr> 04.Continuação  </vt:lpstr>
      <vt:lpstr>Slide 14</vt:lpstr>
      <vt:lpstr>www.apucarana.pr.leg.br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TESTE</dc:creator>
  <cp:lastModifiedBy>Luciane</cp:lastModifiedBy>
  <cp:revision>118</cp:revision>
  <cp:lastPrinted>2017-06-20T13:19:27Z</cp:lastPrinted>
  <dcterms:created xsi:type="dcterms:W3CDTF">2015-04-15T20:43:06Z</dcterms:created>
  <dcterms:modified xsi:type="dcterms:W3CDTF">2018-12-10T12:54:20Z</dcterms:modified>
</cp:coreProperties>
</file>